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8" r:id="rId10"/>
    <p:sldId id="269" r:id="rId11"/>
    <p:sldId id="270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E212"/>
    <a:srgbClr val="963AA0"/>
    <a:srgbClr val="4FCD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8204-9CD5-4774-B7F4-9FA7CA39468E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E460-9FBF-44F7-8E45-979E16C870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460-9FBF-44F7-8E45-979E16C870D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E8A2-8D6D-43EF-A065-8CF982ADFBC9}" type="datetimeFigureOut">
              <a:rPr lang="en-US" smtClean="0"/>
              <a:pPr/>
              <a:t>4/9/2010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1DA9-735F-4954-A5F1-CB7D47810F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Geologic History of Mars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Colleen Watling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Northern Arizona University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Mentors: Dr. Nadine Barlow and Dr. Ken Tanaka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NAU_PrimV_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05400"/>
            <a:ext cx="914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7" name="Picture 3" descr="F:\azsgc_text_white_lg.jpg"/>
          <p:cNvPicPr>
            <a:picLocks noChangeAspect="1" noChangeArrowheads="1"/>
          </p:cNvPicPr>
          <p:nvPr/>
        </p:nvPicPr>
        <p:blipFill>
          <a:blip r:embed="rId3" cstate="print"/>
          <a:srcRect l="7143" r="7143"/>
          <a:stretch>
            <a:fillRect/>
          </a:stretch>
        </p:blipFill>
        <p:spPr bwMode="auto">
          <a:xfrm>
            <a:off x="7086600" y="5105400"/>
            <a:ext cx="914400" cy="1542860"/>
          </a:xfrm>
          <a:prstGeom prst="rect">
            <a:avLst/>
          </a:prstGeom>
          <a:noFill/>
        </p:spPr>
      </p:pic>
      <p:pic>
        <p:nvPicPr>
          <p:cNvPr id="4" name="Picture 2" descr="F:\500px-USGS_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791200"/>
            <a:ext cx="20955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orpits.jpg"/>
          <p:cNvPicPr>
            <a:picLocks noChangeAspect="1"/>
          </p:cNvPicPr>
          <p:nvPr/>
        </p:nvPicPr>
        <p:blipFill>
          <a:blip r:embed="rId2" cstate="print"/>
          <a:srcRect l="5307" t="19870" r="5307" b="50000"/>
          <a:stretch>
            <a:fillRect/>
          </a:stretch>
        </p:blipFill>
        <p:spPr>
          <a:xfrm>
            <a:off x="0" y="2286000"/>
            <a:ext cx="9144000" cy="2326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97359"/>
            <a:ext cx="647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Floor Pit Percentages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-compared to All crater types-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848600" y="3581400"/>
            <a:ext cx="838200" cy="914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5400000" flipH="1" flipV="1">
            <a:off x="7239000" y="4800600"/>
            <a:ext cx="838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5486400"/>
            <a:ext cx="3200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29-38% floor pits;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057400" y="3810000"/>
            <a:ext cx="990600" cy="990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rot="16200000" flipV="1">
            <a:off x="3143250" y="4552950"/>
            <a:ext cx="685800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5334000"/>
            <a:ext cx="2209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22-29% floor pits; mostly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81000" y="4038600"/>
            <a:ext cx="609600" cy="609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762001" y="4724400"/>
            <a:ext cx="838200" cy="533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5410200"/>
            <a:ext cx="2057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20-30% floor pits;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k.jpg"/>
          <p:cNvPicPr preferRelativeResize="0">
            <a:picLocks/>
          </p:cNvPicPr>
          <p:nvPr/>
        </p:nvPicPr>
        <p:blipFill>
          <a:blip r:embed="rId2" cstate="print"/>
          <a:srcRect l="5307" t="19870" r="5307" b="50000"/>
          <a:stretch>
            <a:fillRect/>
          </a:stretch>
        </p:blipFill>
        <p:spPr>
          <a:xfrm>
            <a:off x="0" y="2286000"/>
            <a:ext cx="9144000" cy="232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25160"/>
            <a:ext cx="65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Peak Percentages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-compared to All crater types-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066800" y="3810000"/>
            <a:ext cx="1066800" cy="1143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267200" y="3276600"/>
            <a:ext cx="1600200" cy="1524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6200" y="3733800"/>
            <a:ext cx="457200" cy="4572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410200" y="4800600"/>
            <a:ext cx="762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" idx="1"/>
          </p:cNvCxnSpPr>
          <p:nvPr/>
        </p:nvCxnSpPr>
        <p:spPr>
          <a:xfrm rot="10800000">
            <a:off x="2133600" y="4648200"/>
            <a:ext cx="609600" cy="704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152400" y="44196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5029200"/>
            <a:ext cx="2133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43% central peaks;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5029200"/>
            <a:ext cx="2286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67% central peaks; mostly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5181600"/>
            <a:ext cx="2286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33-53% central peaks; volcanic and partially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Highest Frequencies are at 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Summit pits: 15ºN, volcanic units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Floor pits: 5-25ºN, volcanic units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peaks: 5-15ºN, volcanic and partially volcanic   units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 lower latitudes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More frequent in volcanic units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work: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Southern hemisphere of Mars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Continue to check results against different formation models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Nadine Barlow and Dr. Ken Tanaka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Trent Hare, USGS, Flagstaff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Arizona Space Grant Consortium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NAU Space Grant Office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14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QUESTIONS…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Similar features to Earth and Moon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 composition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Geologic history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plate tectonics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Impacts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Geologic epochs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Noachian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Hesperian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Amazonian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upload.wikimedia.org/wikipedia/commons/thumb/9/9b/Mars_topography_(MOLA_dataset)_HiRes.jpg/800px-Mars_topography_(MOLA_dataset)_HiRes.jpg"/>
          <p:cNvPicPr>
            <a:picLocks noChangeAspect="1" noChangeArrowheads="1"/>
          </p:cNvPicPr>
          <p:nvPr/>
        </p:nvPicPr>
        <p:blipFill>
          <a:blip r:embed="rId2" cstate="print"/>
          <a:srcRect l="3270" t="5687" r="3542" b="3329"/>
          <a:stretch>
            <a:fillRect/>
          </a:stretch>
        </p:blipFill>
        <p:spPr bwMode="auto">
          <a:xfrm>
            <a:off x="2819400" y="2819400"/>
            <a:ext cx="3529013" cy="1981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99bb3a805e148a8ac394162fc9e97f2.png"/>
          <p:cNvPicPr>
            <a:picLocks noChangeAspect="1"/>
          </p:cNvPicPr>
          <p:nvPr/>
        </p:nvPicPr>
        <p:blipFill>
          <a:blip r:embed="rId3" cstate="print"/>
          <a:srcRect t="40000"/>
          <a:stretch>
            <a:fillRect/>
          </a:stretch>
        </p:blipFill>
        <p:spPr>
          <a:xfrm>
            <a:off x="228600" y="5562600"/>
            <a:ext cx="8610600" cy="800100"/>
          </a:xfrm>
          <a:prstGeom prst="rect">
            <a:avLst/>
          </a:prstGeom>
        </p:spPr>
      </p:pic>
      <p:pic>
        <p:nvPicPr>
          <p:cNvPr id="9218" name="Picture 2" descr="http://www.phys.ncku.edu.tw/~astrolab/mirrors/apod_e/image/0107/mars_surface_vik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981200"/>
            <a:ext cx="2590800" cy="22596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6172200"/>
            <a:ext cx="861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3.8 Ga</a:t>
            </a:r>
            <a:r>
              <a:rPr lang="en-US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3.0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6553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Modified from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http://en.wikipedia.org/wiki/Geology_of_Mars</a:t>
            </a:r>
          </a:p>
          <a:p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Objectives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52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 I: Produce a digital journal of Mars geologic history and mapping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 II: Complete analysis and possible correlation of central pit craters on Mars to specific geologic units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Data-Digital Journal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Utilized NASA’s astrophysics data system bibliographic services (ADSABS)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Includes  references to 106 journal articles and 23 geologic maps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Categorized into 14 areas of geologic study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798" y="3962400"/>
          <a:ext cx="8610602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039"/>
                <a:gridCol w="1609458"/>
                <a:gridCol w="1528985"/>
                <a:gridCol w="2092295"/>
                <a:gridCol w="201182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Title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Author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(s)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Journal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Keywords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Link to Full-Text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Geologic</a:t>
                      </a:r>
                      <a:r>
                        <a:rPr lang="en-US" sz="1200" b="0" i="0" u="none" strike="noStrike" baseline="0" dirty="0" smtClean="0">
                          <a:latin typeface="Times New Roman"/>
                        </a:rPr>
                        <a:t> settings of Martian Gullies: Implications for their origins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45720" marR="4572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  Treiman, A.L.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  JGR-Planets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latin typeface="Times New Roman"/>
                        </a:rPr>
                        <a:t>Mars,</a:t>
                      </a:r>
                      <a:r>
                        <a:rPr lang="en-US" sz="1200" b="0" i="0" u="none" strike="noStrike" baseline="0" dirty="0" smtClean="0">
                          <a:latin typeface="Times New Roman"/>
                        </a:rPr>
                        <a:t> Hydrology,   Gomorphology, Glaciology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http://www.agu.org/journals/je/je0303/2002JE001900/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Oblique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rifting at Tempe Fossae, Mars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Fernandez, C.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Anguita, F.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JGR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Tectonics,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Fractures and Faults, local crustal structure, Tectonics and Magmatism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http://www.agu.org/journals/je/je0709/2007JE002889/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constraints on the age and origin of the lowlands of Mars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Frey,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H.V.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Geophysical Research Letters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Phenomena, Cratering, Origin and Evolution, General or Misc.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http://www.agu.org/journals/gl/gl0605/2005/GL024484/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Pit Craters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Unique structures to Mars, Ganymede and Callisto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models for formation of central pit craters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Favored model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Pit craters on Mercury, but are very different</a:t>
            </a:r>
          </a:p>
        </p:txBody>
      </p:sp>
      <p:pic>
        <p:nvPicPr>
          <p:cNvPr id="1026" name="Picture 2" descr="http://w3.umons.ac.be/~biologie/m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1811834" cy="1828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ww.tau.ac.il/~morris/03411203/chapter5/Ganyme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57600"/>
            <a:ext cx="1828800" cy="1828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burro.cwru.edu/Academics/Astr221/SolarSys/Jupiter/callist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3657600"/>
            <a:ext cx="1828799" cy="18287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astro.wisc.edu/~townsend/resource/teaching/diploma/mercur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657600"/>
            <a:ext cx="1828800" cy="1828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556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Mars	       Ganymede	  Callisto	        Mercury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107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R= 3397 km                    R= 2634 km	    R= 2403 km 	             R= 2439 km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Pit Analysis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Global Geologic Map of Mars- Tanaka et .al., 1988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 Northern Hemisphere Crater Data- Barlow, 2010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Concentrated on 3 types of central pit craters and central peaks craters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Summit Pit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Peak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Symmetric Floor Pit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Asymmetric Floor Pit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PI03218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120049"/>
            <a:ext cx="2057400" cy="21991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kI04543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2990850"/>
            <a:ext cx="2032000" cy="33337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FloorPitI01199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36" y="4114800"/>
            <a:ext cx="2174386" cy="2209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PV26405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429000"/>
            <a:ext cx="2162689" cy="28956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43800" y="4114800"/>
            <a:ext cx="152400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Analyzed craters with respect to:</a:t>
            </a:r>
          </a:p>
          <a:p>
            <a:pPr lvl="2">
              <a:buFont typeface="Times New Roman" pitchFamily="18" charset="0"/>
              <a:buChar char="−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Latitude and longitude</a:t>
            </a:r>
          </a:p>
          <a:p>
            <a:pPr lvl="2">
              <a:buFont typeface="Times New Roman" pitchFamily="18" charset="0"/>
              <a:buChar char="−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Volcanic, partially volcanic, and non-volcanic units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units2.jpg"/>
          <p:cNvPicPr>
            <a:picLocks noChangeAspect="1"/>
          </p:cNvPicPr>
          <p:nvPr/>
        </p:nvPicPr>
        <p:blipFill>
          <a:blip r:embed="rId2" cstate="print"/>
          <a:srcRect l="1955" t="30416" r="1955" b="37948"/>
          <a:stretch>
            <a:fillRect/>
          </a:stretch>
        </p:blipFill>
        <p:spPr>
          <a:xfrm>
            <a:off x="152400" y="2667000"/>
            <a:ext cx="7268029" cy="17747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units_w_crater2.jpg"/>
          <p:cNvPicPr>
            <a:picLocks noChangeAspect="1"/>
          </p:cNvPicPr>
          <p:nvPr/>
        </p:nvPicPr>
        <p:blipFill>
          <a:blip r:embed="rId3" cstate="print"/>
          <a:srcRect l="1955" t="30416" r="1955" b="37948"/>
          <a:stretch>
            <a:fillRect/>
          </a:stretch>
        </p:blipFill>
        <p:spPr>
          <a:xfrm>
            <a:off x="152400" y="4724400"/>
            <a:ext cx="7260772" cy="17729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Isosceles Triangle 9"/>
          <p:cNvSpPr/>
          <p:nvPr/>
        </p:nvSpPr>
        <p:spPr>
          <a:xfrm>
            <a:off x="7696200" y="4343400"/>
            <a:ext cx="228600" cy="228600"/>
          </a:xfrm>
          <a:prstGeom prst="triangle">
            <a:avLst/>
          </a:prstGeom>
          <a:solidFill>
            <a:srgbClr val="08E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Sort 10"/>
          <p:cNvSpPr/>
          <p:nvPr/>
        </p:nvSpPr>
        <p:spPr>
          <a:xfrm>
            <a:off x="7696200" y="5486400"/>
            <a:ext cx="228600" cy="381000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7696200" y="4953000"/>
            <a:ext cx="228600" cy="228600"/>
          </a:xfrm>
          <a:prstGeom prst="flowChartConnector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1920" y="6019800"/>
            <a:ext cx="182880" cy="182880"/>
          </a:xfrm>
          <a:prstGeom prst="rect">
            <a:avLst/>
          </a:prstGeom>
          <a:solidFill>
            <a:srgbClr val="963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4267200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Symmetric floor pit</a:t>
            </a: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=Asymmetric   floor pit</a:t>
            </a: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=Summit pit</a:t>
            </a: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=Central peak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962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volcanic and partially volcanic units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3810000"/>
            <a:ext cx="3124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2217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non-volcanic and partially volcanic units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105400" y="3122612"/>
            <a:ext cx="3048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412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*both images are ~2500 km across*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2500_nonvolc_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922"/>
            <a:ext cx="4648200" cy="34474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2500_volc_fi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1" y="3371173"/>
            <a:ext cx="4495800" cy="33344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Isosceles Triangle 8"/>
          <p:cNvSpPr/>
          <p:nvPr/>
        </p:nvSpPr>
        <p:spPr>
          <a:xfrm>
            <a:off x="7543800" y="76200"/>
            <a:ext cx="228600" cy="228600"/>
          </a:xfrm>
          <a:prstGeom prst="triangle">
            <a:avLst/>
          </a:prstGeom>
          <a:solidFill>
            <a:srgbClr val="08E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ort 11"/>
          <p:cNvSpPr/>
          <p:nvPr/>
        </p:nvSpPr>
        <p:spPr>
          <a:xfrm>
            <a:off x="7543800" y="1295400"/>
            <a:ext cx="228600" cy="381000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7543800" y="762000"/>
            <a:ext cx="228600" cy="228600"/>
          </a:xfrm>
          <a:prstGeom prst="flowChartConnector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89520" y="1874520"/>
            <a:ext cx="182880" cy="182880"/>
          </a:xfrm>
          <a:prstGeom prst="rect">
            <a:avLst/>
          </a:prstGeom>
          <a:solidFill>
            <a:srgbClr val="963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102275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Symmetric floor pit</a:t>
            </a: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=Asymmetric   floor pit</a:t>
            </a: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=Summit pit</a:t>
            </a:r>
          </a:p>
          <a:p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=Central peak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53876"/>
            <a:ext cx="1524000" cy="2103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97359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Summit Pit Percentages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-compared to All crater types-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p4.jpg"/>
          <p:cNvPicPr preferRelativeResize="0">
            <a:picLocks/>
          </p:cNvPicPr>
          <p:nvPr/>
        </p:nvPicPr>
        <p:blipFill>
          <a:blip r:embed="rId2" cstate="print"/>
          <a:srcRect l="15363" t="4806" r="17598" b="72597"/>
          <a:stretch>
            <a:fillRect/>
          </a:stretch>
        </p:blipFill>
        <p:spPr>
          <a:xfrm>
            <a:off x="0" y="2209800"/>
            <a:ext cx="9144000" cy="2322576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191000" y="2362200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924300" y="3543300"/>
            <a:ext cx="2133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5029200"/>
            <a:ext cx="3505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25% summit pits; partially volcanic units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Only 4 craters, 1 summit pit crater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81000" y="3962400"/>
            <a:ext cx="381000" cy="381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533400" y="44958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5105400"/>
            <a:ext cx="1828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20% summit pits; volcanic units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557</Words>
  <Application>Microsoft Office PowerPoint</Application>
  <PresentationFormat>On-screen Show (4:3)</PresentationFormat>
  <Paragraphs>134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Geologic History of Mars</vt:lpstr>
      <vt:lpstr>Introduction</vt:lpstr>
      <vt:lpstr>Project Objectives</vt:lpstr>
      <vt:lpstr>Data-Digital Journal</vt:lpstr>
      <vt:lpstr>Central Pit Craters</vt:lpstr>
      <vt:lpstr>Central Pit Analysis</vt:lpstr>
      <vt:lpstr>Analysis</vt:lpstr>
      <vt:lpstr>Slide 8</vt:lpstr>
      <vt:lpstr>Slide 9</vt:lpstr>
      <vt:lpstr>Slide 10</vt:lpstr>
      <vt:lpstr>Slide 11</vt:lpstr>
      <vt:lpstr>Conclusions</vt:lpstr>
      <vt:lpstr>Acknowledgements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Geologic History of Mars</dc:title>
  <dc:creator>Owner</dc:creator>
  <cp:lastModifiedBy>NAUStudent</cp:lastModifiedBy>
  <cp:revision>155</cp:revision>
  <dcterms:created xsi:type="dcterms:W3CDTF">2010-02-18T16:34:20Z</dcterms:created>
  <dcterms:modified xsi:type="dcterms:W3CDTF">2010-04-09T23:54:59Z</dcterms:modified>
</cp:coreProperties>
</file>